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67" r:id="rId2"/>
    <p:sldId id="256" r:id="rId3"/>
    <p:sldId id="257" r:id="rId4"/>
    <p:sldId id="258" r:id="rId5"/>
    <p:sldId id="263" r:id="rId6"/>
    <p:sldId id="259" r:id="rId7"/>
    <p:sldId id="260" r:id="rId8"/>
    <p:sldId id="261" r:id="rId9"/>
    <p:sldId id="262" r:id="rId10"/>
    <p:sldId id="264" r:id="rId11"/>
    <p:sldId id="265" r:id="rId12"/>
    <p:sldId id="266" r:id="rId13"/>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84" d="100"/>
          <a:sy n="84" d="100"/>
        </p:scale>
        <p:origin x="-1470"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8D3408F7-6DFA-4C62-A5DC-F7E63CCCDD70}" type="datetimeFigureOut">
              <a:rPr lang="ar-IQ" smtClean="0"/>
              <a:t>26/03/1440</a:t>
            </a:fld>
            <a:endParaRPr lang="ar-IQ"/>
          </a:p>
        </p:txBody>
      </p:sp>
      <p:sp>
        <p:nvSpPr>
          <p:cNvPr id="17" name="Footer Placeholder 16"/>
          <p:cNvSpPr>
            <a:spLocks noGrp="1"/>
          </p:cNvSpPr>
          <p:nvPr>
            <p:ph type="ftr" sz="quarter" idx="11"/>
          </p:nvPr>
        </p:nvSpPr>
        <p:spPr/>
        <p:txBody>
          <a:bodyPr/>
          <a:lstStyle/>
          <a:p>
            <a:endParaRPr lang="ar-IQ"/>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50C30D31-FD07-4DDB-9862-25B39E237F09}" type="slidenum">
              <a:rPr lang="ar-IQ" smtClean="0"/>
              <a:t>‹#›</a:t>
            </a:fld>
            <a:endParaRPr lang="ar-IQ"/>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D3408F7-6DFA-4C62-A5DC-F7E63CCCDD70}" type="datetimeFigureOut">
              <a:rPr lang="ar-IQ" smtClean="0"/>
              <a:t>26/03/1440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50C30D31-FD07-4DDB-9862-25B39E237F09}" type="slidenum">
              <a:rPr lang="ar-IQ" smtClean="0"/>
              <a:t>‹#›</a:t>
            </a:fld>
            <a:endParaRPr lang="ar-IQ"/>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50C30D31-FD07-4DDB-9862-25B39E237F09}" type="slidenum">
              <a:rPr lang="ar-IQ" smtClean="0"/>
              <a:t>‹#›</a:t>
            </a:fld>
            <a:endParaRPr lang="ar-IQ"/>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D3408F7-6DFA-4C62-A5DC-F7E63CCCDD70}" type="datetimeFigureOut">
              <a:rPr lang="ar-IQ" smtClean="0"/>
              <a:t>26/03/1440</a:t>
            </a:fld>
            <a:endParaRPr lang="ar-IQ"/>
          </a:p>
        </p:txBody>
      </p:sp>
      <p:sp>
        <p:nvSpPr>
          <p:cNvPr id="5" name="Footer Placeholder 4"/>
          <p:cNvSpPr>
            <a:spLocks noGrp="1"/>
          </p:cNvSpPr>
          <p:nvPr>
            <p:ph type="ftr" sz="quarter" idx="11"/>
          </p:nvPr>
        </p:nvSpPr>
        <p:spPr/>
        <p:txBody>
          <a:bodyPr/>
          <a:lstStyle/>
          <a:p>
            <a:endParaRPr lang="ar-IQ"/>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8D3408F7-6DFA-4C62-A5DC-F7E63CCCDD70}" type="datetimeFigureOut">
              <a:rPr lang="ar-IQ" smtClean="0"/>
              <a:t>26/03/1440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a:xfrm>
            <a:off x="4361688" y="1026372"/>
            <a:ext cx="457200" cy="441325"/>
          </a:xfrm>
        </p:spPr>
        <p:txBody>
          <a:bodyPr/>
          <a:lstStyle/>
          <a:p>
            <a:fld id="{50C30D31-FD07-4DDB-9862-25B39E237F09}" type="slidenum">
              <a:rPr lang="ar-IQ" smtClean="0"/>
              <a:t>‹#›</a:t>
            </a:fld>
            <a:endParaRPr lang="ar-IQ"/>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ar-IQ"/>
          </a:p>
        </p:txBody>
      </p:sp>
      <p:sp>
        <p:nvSpPr>
          <p:cNvPr id="4" name="Date Placeholder 3"/>
          <p:cNvSpPr>
            <a:spLocks noGrp="1"/>
          </p:cNvSpPr>
          <p:nvPr>
            <p:ph type="dt" sz="half" idx="10"/>
          </p:nvPr>
        </p:nvSpPr>
        <p:spPr/>
        <p:txBody>
          <a:bodyPr/>
          <a:lstStyle/>
          <a:p>
            <a:fld id="{8D3408F7-6DFA-4C62-A5DC-F7E63CCCDD70}" type="datetimeFigureOut">
              <a:rPr lang="ar-IQ" smtClean="0"/>
              <a:t>26/03/1440</a:t>
            </a:fld>
            <a:endParaRPr lang="ar-IQ"/>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50C30D31-FD07-4DDB-9862-25B39E237F09}" type="slidenum">
              <a:rPr lang="ar-IQ" smtClean="0"/>
              <a:t>‹#›</a:t>
            </a:fld>
            <a:endParaRPr lang="ar-IQ"/>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8D3408F7-6DFA-4C62-A5DC-F7E63CCCDD70}" type="datetimeFigureOut">
              <a:rPr lang="ar-IQ" smtClean="0"/>
              <a:t>26/03/1440</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50C30D31-FD07-4DDB-9862-25B39E237F09}" type="slidenum">
              <a:rPr lang="ar-IQ" smtClean="0"/>
              <a:t>‹#›</a:t>
            </a:fld>
            <a:endParaRPr lang="ar-IQ"/>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8D3408F7-6DFA-4C62-A5DC-F7E63CCCDD70}" type="datetimeFigureOut">
              <a:rPr lang="ar-IQ" smtClean="0"/>
              <a:t>26/03/1440</a:t>
            </a:fld>
            <a:endParaRPr lang="ar-IQ"/>
          </a:p>
        </p:txBody>
      </p:sp>
      <p:sp>
        <p:nvSpPr>
          <p:cNvPr id="8" name="Footer Placeholder 7"/>
          <p:cNvSpPr>
            <a:spLocks noGrp="1"/>
          </p:cNvSpPr>
          <p:nvPr>
            <p:ph type="ftr" sz="quarter" idx="11"/>
          </p:nvPr>
        </p:nvSpPr>
        <p:spPr>
          <a:xfrm>
            <a:off x="304800" y="6409944"/>
            <a:ext cx="3581400" cy="365760"/>
          </a:xfrm>
        </p:spPr>
        <p:txBody>
          <a:bodyPr/>
          <a:lstStyle/>
          <a:p>
            <a:endParaRPr lang="ar-IQ"/>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50C30D31-FD07-4DDB-9862-25B39E237F09}" type="slidenum">
              <a:rPr lang="ar-IQ" smtClean="0"/>
              <a:t>‹#›</a:t>
            </a:fld>
            <a:endParaRPr lang="ar-IQ"/>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D3408F7-6DFA-4C62-A5DC-F7E63CCCDD70}" type="datetimeFigureOut">
              <a:rPr lang="ar-IQ" smtClean="0"/>
              <a:t>26/03/1440</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a:xfrm>
            <a:off x="4343400" y="1036020"/>
            <a:ext cx="457200" cy="441325"/>
          </a:xfrm>
        </p:spPr>
        <p:txBody>
          <a:bodyPr/>
          <a:lstStyle/>
          <a:p>
            <a:fld id="{50C30D31-FD07-4DDB-9862-25B39E237F09}" type="slidenum">
              <a:rPr lang="ar-IQ" smtClean="0"/>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8D3408F7-6DFA-4C62-A5DC-F7E63CCCDD70}" type="datetimeFigureOut">
              <a:rPr lang="ar-IQ" smtClean="0"/>
              <a:t>26/03/1440</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50C30D31-FD07-4DDB-9862-25B39E237F09}" type="slidenum">
              <a:rPr lang="ar-IQ" smtClean="0"/>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50C30D31-FD07-4DDB-9862-25B39E237F09}" type="slidenum">
              <a:rPr lang="ar-IQ" smtClean="0"/>
              <a:t>‹#›</a:t>
            </a:fld>
            <a:endParaRPr lang="ar-IQ"/>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8D3408F7-6DFA-4C62-A5DC-F7E63CCCDD70}" type="datetimeFigureOut">
              <a:rPr lang="ar-IQ" smtClean="0"/>
              <a:t>26/03/1440</a:t>
            </a:fld>
            <a:endParaRPr lang="ar-IQ"/>
          </a:p>
        </p:txBody>
      </p:sp>
      <p:sp>
        <p:nvSpPr>
          <p:cNvPr id="6" name="Footer Placeholder 5"/>
          <p:cNvSpPr>
            <a:spLocks noGrp="1"/>
          </p:cNvSpPr>
          <p:nvPr>
            <p:ph type="ftr" sz="quarter" idx="11"/>
          </p:nvPr>
        </p:nvSpPr>
        <p:spPr>
          <a:xfrm>
            <a:off x="301752" y="6410848"/>
            <a:ext cx="3383280" cy="365760"/>
          </a:xfrm>
        </p:spPr>
        <p:txBody>
          <a:bodyPr/>
          <a:lstStyle/>
          <a:p>
            <a:endParaRPr lang="ar-IQ"/>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50C30D31-FD07-4DDB-9862-25B39E237F09}" type="slidenum">
              <a:rPr lang="ar-IQ" smtClean="0"/>
              <a:t>‹#›</a:t>
            </a:fld>
            <a:endParaRPr lang="ar-IQ"/>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8D3408F7-6DFA-4C62-A5DC-F7E63CCCDD70}" type="datetimeFigureOut">
              <a:rPr lang="ar-IQ" smtClean="0"/>
              <a:t>26/03/1440</a:t>
            </a:fld>
            <a:endParaRPr lang="ar-IQ"/>
          </a:p>
        </p:txBody>
      </p:sp>
      <p:sp>
        <p:nvSpPr>
          <p:cNvPr id="6" name="Footer Placeholder 5"/>
          <p:cNvSpPr>
            <a:spLocks noGrp="1"/>
          </p:cNvSpPr>
          <p:nvPr>
            <p:ph type="ftr" sz="quarter" idx="11"/>
          </p:nvPr>
        </p:nvSpPr>
        <p:spPr>
          <a:xfrm>
            <a:off x="301752" y="6410848"/>
            <a:ext cx="3584448" cy="365760"/>
          </a:xfrm>
        </p:spPr>
        <p:txBody>
          <a:bodyPr/>
          <a:lstStyle/>
          <a:p>
            <a:endParaRPr lang="ar-IQ"/>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8D3408F7-6DFA-4C62-A5DC-F7E63CCCDD70}" type="datetimeFigureOut">
              <a:rPr lang="ar-IQ" smtClean="0"/>
              <a:t>26/03/1440</a:t>
            </a:fld>
            <a:endParaRPr lang="ar-IQ"/>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ar-IQ"/>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50C30D31-FD07-4DDB-9862-25B39E237F09}" type="slidenum">
              <a:rPr lang="ar-IQ" smtClean="0"/>
              <a:t>‹#›</a:t>
            </a:fld>
            <a:endParaRPr lang="ar-IQ"/>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1"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r" rtl="1"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r" rtl="1"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r" rtl="1"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r" rtl="1"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r" rtl="1"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r" rtl="1"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r" rtl="1"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r" rtl="1"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286000"/>
            <a:ext cx="7924800" cy="1524000"/>
          </a:xfrm>
        </p:spPr>
        <p:txBody>
          <a:bodyPr>
            <a:normAutofit/>
          </a:bodyPr>
          <a:lstStyle/>
          <a:p>
            <a:r>
              <a:rPr lang="en-US" sz="4400" dirty="0"/>
              <a:t>Bacterial cell structure</a:t>
            </a:r>
            <a:r>
              <a:rPr lang="en-US" dirty="0" smtClean="0">
                <a:latin typeface="Berlin Sans FB" pitchFamily="34" charset="0"/>
              </a:rPr>
              <a:t/>
            </a:r>
            <a:br>
              <a:rPr lang="en-US" dirty="0" smtClean="0">
                <a:latin typeface="Berlin Sans FB" pitchFamily="34" charset="0"/>
              </a:rPr>
            </a:br>
            <a:r>
              <a:rPr lang="en-US" dirty="0" smtClean="0">
                <a:latin typeface="Berlin Sans FB" pitchFamily="34" charset="0"/>
              </a:rPr>
              <a:t>Lecture </a:t>
            </a:r>
            <a:r>
              <a:rPr lang="en-US" dirty="0" smtClean="0">
                <a:latin typeface="Berlin Sans FB" pitchFamily="34" charset="0"/>
              </a:rPr>
              <a:t>4</a:t>
            </a:r>
            <a:endParaRPr lang="ar-IQ" dirty="0">
              <a:latin typeface="Berlin Sans FB" pitchFamily="34" charset="0"/>
            </a:endParaRPr>
          </a:p>
        </p:txBody>
      </p:sp>
      <p:sp>
        <p:nvSpPr>
          <p:cNvPr id="3" name="Subtitle 2"/>
          <p:cNvSpPr>
            <a:spLocks noGrp="1"/>
          </p:cNvSpPr>
          <p:nvPr>
            <p:ph type="subTitle" idx="1"/>
          </p:nvPr>
        </p:nvSpPr>
        <p:spPr>
          <a:xfrm>
            <a:off x="1371600" y="4114800"/>
            <a:ext cx="6400800" cy="914400"/>
          </a:xfrm>
        </p:spPr>
        <p:txBody>
          <a:bodyPr>
            <a:normAutofit/>
          </a:bodyPr>
          <a:lstStyle/>
          <a:p>
            <a:pPr lvl="0" rtl="0"/>
            <a:r>
              <a:rPr lang="en-US" dirty="0">
                <a:solidFill>
                  <a:srgbClr val="000000"/>
                </a:solidFill>
                <a:latin typeface="Times New Roman"/>
                <a:ea typeface="Times New Roman"/>
              </a:rPr>
              <a:t>Prof. Dr. </a:t>
            </a:r>
            <a:r>
              <a:rPr lang="en-US" dirty="0" err="1">
                <a:solidFill>
                  <a:srgbClr val="000000"/>
                </a:solidFill>
                <a:latin typeface="Times New Roman"/>
                <a:ea typeface="Times New Roman"/>
              </a:rPr>
              <a:t>Munira</a:t>
            </a:r>
            <a:r>
              <a:rPr lang="en-US" dirty="0">
                <a:solidFill>
                  <a:srgbClr val="000000"/>
                </a:solidFill>
                <a:latin typeface="Times New Roman"/>
                <a:ea typeface="Times New Roman"/>
              </a:rPr>
              <a:t> Ch. </a:t>
            </a:r>
            <a:r>
              <a:rPr lang="en-US" dirty="0" err="1">
                <a:solidFill>
                  <a:srgbClr val="000000"/>
                </a:solidFill>
                <a:latin typeface="Times New Roman"/>
                <a:ea typeface="Times New Roman"/>
              </a:rPr>
              <a:t>Ismaeel</a:t>
            </a:r>
            <a:r>
              <a:rPr lang="en-US" dirty="0">
                <a:solidFill>
                  <a:srgbClr val="000000"/>
                </a:solidFill>
                <a:latin typeface="Times New Roman"/>
                <a:ea typeface="Times New Roman"/>
              </a:rPr>
              <a:t>  </a:t>
            </a:r>
            <a:endParaRPr lang="en-US" dirty="0" smtClean="0">
              <a:solidFill>
                <a:srgbClr val="000000"/>
              </a:solidFill>
              <a:latin typeface="Times New Roman"/>
              <a:ea typeface="Times New Roman"/>
            </a:endParaRPr>
          </a:p>
          <a:p>
            <a:pPr lvl="0" rtl="0"/>
            <a:r>
              <a:rPr lang="en-US" dirty="0" smtClean="0">
                <a:solidFill>
                  <a:srgbClr val="000000"/>
                </a:solidFill>
                <a:latin typeface="Times New Roman"/>
                <a:ea typeface="Times New Roman"/>
              </a:rPr>
              <a:t>Ass</a:t>
            </a:r>
            <a:r>
              <a:rPr lang="en-US" dirty="0">
                <a:solidFill>
                  <a:srgbClr val="000000"/>
                </a:solidFill>
                <a:latin typeface="Times New Roman"/>
                <a:ea typeface="Times New Roman"/>
              </a:rPr>
              <a:t>. Prof. Dr. </a:t>
            </a:r>
            <a:r>
              <a:rPr lang="en-US" dirty="0" err="1">
                <a:solidFill>
                  <a:srgbClr val="000000"/>
                </a:solidFill>
                <a:latin typeface="Times New Roman"/>
                <a:ea typeface="Times New Roman"/>
              </a:rPr>
              <a:t>Israa</a:t>
            </a:r>
            <a:r>
              <a:rPr lang="en-US" dirty="0">
                <a:solidFill>
                  <a:srgbClr val="000000"/>
                </a:solidFill>
                <a:latin typeface="Times New Roman"/>
                <a:ea typeface="Times New Roman"/>
              </a:rPr>
              <a:t> AJ Ibrahim</a:t>
            </a:r>
            <a:endParaRPr lang="ar-IQ" dirty="0">
              <a:solidFill>
                <a:prstClr val="black"/>
              </a:solidFill>
            </a:endParaRPr>
          </a:p>
        </p:txBody>
      </p:sp>
      <p:pic>
        <p:nvPicPr>
          <p:cNvPr id="4" name="Picture 2" descr="صورة ذات صلة"/>
          <p:cNvPicPr>
            <a:picLocks noChangeAspect="1" noChangeArrowheads="1"/>
          </p:cNvPicPr>
          <p:nvPr/>
        </p:nvPicPr>
        <p:blipFill>
          <a:blip r:embed="rId2" cstate="print"/>
          <a:srcRect l="5206" r="4555"/>
          <a:stretch>
            <a:fillRect/>
          </a:stretch>
        </p:blipFill>
        <p:spPr bwMode="auto">
          <a:xfrm>
            <a:off x="7315200" y="228600"/>
            <a:ext cx="1600200" cy="1511727"/>
          </a:xfrm>
          <a:prstGeom prst="rect">
            <a:avLst/>
          </a:prstGeom>
          <a:noFill/>
        </p:spPr>
      </p:pic>
      <p:pic>
        <p:nvPicPr>
          <p:cNvPr id="5" name="Picture 1" descr="شعار العلو2م"/>
          <p:cNvPicPr>
            <a:picLocks noChangeAspect="1" noChangeArrowheads="1"/>
          </p:cNvPicPr>
          <p:nvPr/>
        </p:nvPicPr>
        <p:blipFill>
          <a:blip r:embed="rId3" cstate="print"/>
          <a:srcRect/>
          <a:stretch>
            <a:fillRect/>
          </a:stretch>
        </p:blipFill>
        <p:spPr bwMode="auto">
          <a:xfrm>
            <a:off x="304800" y="228600"/>
            <a:ext cx="1545752" cy="1518654"/>
          </a:xfrm>
          <a:prstGeom prst="rect">
            <a:avLst/>
          </a:prstGeom>
          <a:noFill/>
        </p:spPr>
      </p:pic>
    </p:spTree>
    <p:extLst>
      <p:ext uri="{BB962C8B-B14F-4D97-AF65-F5344CB8AC3E}">
        <p14:creationId xmlns:p14="http://schemas.microsoft.com/office/powerpoint/2010/main" val="37211234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114800" cy="1143000"/>
          </a:xfrm>
        </p:spPr>
        <p:txBody>
          <a:bodyPr/>
          <a:lstStyle/>
          <a:p>
            <a:pPr rtl="0"/>
            <a:r>
              <a:rPr lang="en-US" sz="2000" dirty="0" smtClean="0"/>
              <a:t>Bacterial </a:t>
            </a:r>
            <a:r>
              <a:rPr lang="en-US" sz="2000" dirty="0"/>
              <a:t>cell </a:t>
            </a:r>
            <a:r>
              <a:rPr lang="en-US" sz="2000" dirty="0" smtClean="0"/>
              <a:t>structure- </a:t>
            </a:r>
            <a:r>
              <a:rPr lang="en-US" dirty="0"/>
              <a:t>Flagella</a:t>
            </a:r>
            <a:endParaRPr lang="ar-IQ" dirty="0"/>
          </a:p>
        </p:txBody>
      </p:sp>
      <p:sp>
        <p:nvSpPr>
          <p:cNvPr id="3" name="Content Placeholder 2"/>
          <p:cNvSpPr>
            <a:spLocks noGrp="1"/>
          </p:cNvSpPr>
          <p:nvPr>
            <p:ph sz="quarter" idx="1"/>
          </p:nvPr>
        </p:nvSpPr>
        <p:spPr>
          <a:xfrm>
            <a:off x="457200" y="2276872"/>
            <a:ext cx="8229600" cy="3849291"/>
          </a:xfrm>
        </p:spPr>
        <p:txBody>
          <a:bodyPr>
            <a:normAutofit/>
          </a:bodyPr>
          <a:lstStyle/>
          <a:p>
            <a:pPr algn="just" rtl="0"/>
            <a:r>
              <a:rPr lang="en-US" dirty="0"/>
              <a:t>Flagella (singular, flagellum) are hair like structures that provide a means of locomotion for those bacteria that have them. They can be found at either or both ends of a bacterium or all over its surface. The flagella beat in a propeller-like motion to help the bacterium move toward nutrients; away from toxic chemicals; or, in the case of the photosynthetic cyanobacteria; toward the light.</a:t>
            </a:r>
            <a:endParaRPr lang="ar-IQ"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260648"/>
            <a:ext cx="1944687" cy="173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22143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186808" cy="562074"/>
          </a:xfrm>
        </p:spPr>
        <p:txBody>
          <a:bodyPr>
            <a:normAutofit fontScale="90000"/>
          </a:bodyPr>
          <a:lstStyle/>
          <a:p>
            <a:pPr rtl="0"/>
            <a:r>
              <a:rPr lang="en-US" sz="2000" dirty="0"/>
              <a:t>Bacterial cell structure- </a:t>
            </a:r>
            <a:r>
              <a:rPr lang="en-US" dirty="0" err="1" smtClean="0"/>
              <a:t>Pili</a:t>
            </a:r>
            <a:endParaRPr lang="ar-IQ" dirty="0"/>
          </a:p>
        </p:txBody>
      </p:sp>
      <p:sp>
        <p:nvSpPr>
          <p:cNvPr id="3" name="Content Placeholder 2"/>
          <p:cNvSpPr>
            <a:spLocks noGrp="1"/>
          </p:cNvSpPr>
          <p:nvPr>
            <p:ph sz="quarter" idx="1"/>
          </p:nvPr>
        </p:nvSpPr>
        <p:spPr>
          <a:xfrm>
            <a:off x="457200" y="2924944"/>
            <a:ext cx="8229600" cy="3201219"/>
          </a:xfrm>
        </p:spPr>
        <p:txBody>
          <a:bodyPr>
            <a:normAutofit/>
          </a:bodyPr>
          <a:lstStyle/>
          <a:p>
            <a:pPr algn="just" rtl="0"/>
            <a:r>
              <a:rPr lang="en-US" dirty="0"/>
              <a:t>Many species of bacteria have </a:t>
            </a:r>
            <a:r>
              <a:rPr lang="en-US" dirty="0" err="1"/>
              <a:t>pili</a:t>
            </a:r>
            <a:r>
              <a:rPr lang="en-US" dirty="0"/>
              <a:t> (singular, </a:t>
            </a:r>
            <a:r>
              <a:rPr lang="en-US" dirty="0" err="1"/>
              <a:t>pilus</a:t>
            </a:r>
            <a:r>
              <a:rPr lang="en-US" dirty="0"/>
              <a:t>), small </a:t>
            </a:r>
            <a:r>
              <a:rPr lang="en-US" dirty="0" err="1"/>
              <a:t>hairlike</a:t>
            </a:r>
            <a:r>
              <a:rPr lang="en-US" dirty="0"/>
              <a:t> projections emerging from the outside cell surface. These outgrowths assist the bacteria in attaching to other cells and surfaces, such as teeth, intestines, and rocks. Specialized </a:t>
            </a:r>
            <a:r>
              <a:rPr lang="en-US" dirty="0" err="1"/>
              <a:t>pili</a:t>
            </a:r>
            <a:r>
              <a:rPr lang="en-US" dirty="0"/>
              <a:t> are used for conjugation, during which two bacteria exchange fragments of plasmid DNA.</a:t>
            </a:r>
            <a:endParaRPr lang="ar-IQ"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552450"/>
            <a:ext cx="1884363"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85114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114800" cy="1143000"/>
          </a:xfrm>
        </p:spPr>
        <p:txBody>
          <a:bodyPr>
            <a:normAutofit/>
          </a:bodyPr>
          <a:lstStyle/>
          <a:p>
            <a:pPr rtl="0"/>
            <a:r>
              <a:rPr lang="en-US" sz="2000" dirty="0" smtClean="0"/>
              <a:t>Bacterial </a:t>
            </a:r>
            <a:r>
              <a:rPr lang="en-US" sz="2000" dirty="0"/>
              <a:t>cell </a:t>
            </a:r>
            <a:r>
              <a:rPr lang="en-US" sz="2000" dirty="0" smtClean="0"/>
              <a:t>structure</a:t>
            </a:r>
            <a:r>
              <a:rPr lang="en-US" dirty="0" smtClean="0"/>
              <a:t>-</a:t>
            </a:r>
            <a:r>
              <a:rPr lang="en-US" dirty="0"/>
              <a:t>Ribosomes</a:t>
            </a:r>
            <a:r>
              <a:rPr lang="en-US" dirty="0" smtClean="0"/>
              <a:t> </a:t>
            </a:r>
            <a:endParaRPr lang="ar-IQ" dirty="0"/>
          </a:p>
        </p:txBody>
      </p:sp>
      <p:pic>
        <p:nvPicPr>
          <p:cNvPr id="7170" name="Picture 2"/>
          <p:cNvPicPr>
            <a:picLocks noGrp="1" noChangeAspect="1" noChangeArrowheads="1"/>
          </p:cNvPicPr>
          <p:nvPr>
            <p:ph sz="quarter" idx="1"/>
          </p:nvPr>
        </p:nvPicPr>
        <p:blipFill>
          <a:blip r:embed="rId2" cstate="print">
            <a:extLst>
              <a:ext uri="{28A0092B-C50C-407E-A947-70E740481C1C}">
                <a14:useLocalDpi xmlns:a14="http://schemas.microsoft.com/office/drawing/2010/main" val="0"/>
              </a:ext>
            </a:extLst>
          </a:blip>
          <a:srcRect/>
          <a:stretch>
            <a:fillRect/>
          </a:stretch>
        </p:blipFill>
        <p:spPr bwMode="auto">
          <a:xfrm>
            <a:off x="6847208" y="404664"/>
            <a:ext cx="1998052" cy="208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539552" y="1772816"/>
            <a:ext cx="6318448" cy="4247317"/>
          </a:xfrm>
          <a:prstGeom prst="rect">
            <a:avLst/>
          </a:prstGeom>
        </p:spPr>
        <p:txBody>
          <a:bodyPr wrap="square">
            <a:spAutoFit/>
          </a:bodyPr>
          <a:lstStyle/>
          <a:p>
            <a:pPr algn="just" rtl="0"/>
            <a:r>
              <a:rPr lang="en-US" dirty="0"/>
              <a:t>Ribosomes are microscopic "factories" found in all cells, including bacteria. They translate the genetic code from the molecular language of nucleic acid to that of amino acids—the building blocks of proteins. </a:t>
            </a:r>
          </a:p>
          <a:p>
            <a:pPr algn="just" rtl="0"/>
            <a:r>
              <a:rPr lang="en-US" dirty="0"/>
              <a:t>-Ribosomes consist of two major components: the small ribosomal subunit, which reads the RNA, and the large subunit, which joins amino acids to form a polypeptide chain. Each subunit is composed of one or more ribosomal RNA (</a:t>
            </a:r>
            <a:r>
              <a:rPr lang="en-US" dirty="0" err="1"/>
              <a:t>rRNA</a:t>
            </a:r>
            <a:r>
              <a:rPr lang="en-US" dirty="0"/>
              <a:t>) molecules and a variety of ribosomal proteins (r-protein or </a:t>
            </a:r>
            <a:r>
              <a:rPr lang="en-US" dirty="0" err="1"/>
              <a:t>rProtein</a:t>
            </a:r>
            <a:r>
              <a:rPr lang="en-US" dirty="0" smtClean="0"/>
              <a:t>.)</a:t>
            </a:r>
            <a:endParaRPr lang="en-US" dirty="0"/>
          </a:p>
          <a:p>
            <a:pPr algn="just" rtl="0"/>
            <a:r>
              <a:rPr lang="en-US" dirty="0"/>
              <a:t>-Prokaryotes have 70S ribosomes, each consisting of a small (30S) and a large (50S) subunit,{ their small subunit has a 16S RNA subunit (consisting of 1540 nucleotides) bound to 21 proteins. The large subunit is composed of a 5S RNA subunit (120 nucleotides), a 23S RNA subunit (2900 nucleotides) and 31 proteins}.</a:t>
            </a:r>
          </a:p>
        </p:txBody>
      </p:sp>
    </p:spTree>
    <p:extLst>
      <p:ext uri="{BB962C8B-B14F-4D97-AF65-F5344CB8AC3E}">
        <p14:creationId xmlns:p14="http://schemas.microsoft.com/office/powerpoint/2010/main" val="1965341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476672"/>
            <a:ext cx="7920880" cy="1224136"/>
          </a:xfrm>
        </p:spPr>
        <p:txBody>
          <a:bodyPr>
            <a:normAutofit/>
          </a:bodyPr>
          <a:lstStyle/>
          <a:p>
            <a:r>
              <a:rPr lang="en-US" sz="3200" dirty="0" smtClean="0"/>
              <a:t>Bacterial cell structure                    </a:t>
            </a:r>
            <a:r>
              <a:rPr lang="en-US" sz="2000" dirty="0" err="1" smtClean="0"/>
              <a:t>Lec</a:t>
            </a:r>
            <a:r>
              <a:rPr lang="en-US" sz="2000" dirty="0" smtClean="0"/>
              <a:t>. 4</a:t>
            </a:r>
            <a:endParaRPr lang="ar-IQ" sz="20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3634" y="2780928"/>
            <a:ext cx="4876800" cy="1991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755576" y="5157192"/>
            <a:ext cx="7920880" cy="369332"/>
          </a:xfrm>
          <a:prstGeom prst="rect">
            <a:avLst/>
          </a:prstGeom>
        </p:spPr>
        <p:txBody>
          <a:bodyPr wrap="square">
            <a:spAutoFit/>
          </a:bodyPr>
          <a:lstStyle/>
          <a:p>
            <a:r>
              <a:rPr lang="en-US" b="1" dirty="0"/>
              <a:t>Prof. Dr. </a:t>
            </a:r>
            <a:r>
              <a:rPr lang="en-US" b="1" dirty="0" err="1"/>
              <a:t>Munira</a:t>
            </a:r>
            <a:r>
              <a:rPr lang="en-US" b="1" dirty="0"/>
              <a:t> Ch. </a:t>
            </a:r>
            <a:r>
              <a:rPr lang="en-US" b="1" dirty="0" err="1"/>
              <a:t>Ismaeel</a:t>
            </a:r>
            <a:r>
              <a:rPr lang="en-US" b="1" dirty="0"/>
              <a:t>  and Ass. Prof. Dr. </a:t>
            </a:r>
            <a:r>
              <a:rPr lang="en-US" b="1" dirty="0" err="1"/>
              <a:t>Israa</a:t>
            </a:r>
            <a:r>
              <a:rPr lang="en-US" b="1" dirty="0"/>
              <a:t> AJ Ibrahim</a:t>
            </a:r>
          </a:p>
        </p:txBody>
      </p:sp>
    </p:spTree>
    <p:extLst>
      <p:ext uri="{BB962C8B-B14F-4D97-AF65-F5344CB8AC3E}">
        <p14:creationId xmlns:p14="http://schemas.microsoft.com/office/powerpoint/2010/main" val="42353358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Bacterial cell structure</a:t>
            </a:r>
            <a:endParaRPr lang="ar-IQ" sz="4000" dirty="0"/>
          </a:p>
        </p:txBody>
      </p:sp>
      <p:sp>
        <p:nvSpPr>
          <p:cNvPr id="3" name="Content Placeholder 2"/>
          <p:cNvSpPr>
            <a:spLocks noGrp="1"/>
          </p:cNvSpPr>
          <p:nvPr>
            <p:ph sz="quarter" idx="1"/>
          </p:nvPr>
        </p:nvSpPr>
        <p:spPr/>
        <p:txBody>
          <a:bodyPr/>
          <a:lstStyle/>
          <a:p>
            <a:pPr algn="just" rtl="0"/>
            <a:r>
              <a:rPr lang="en-US" dirty="0" smtClean="0"/>
              <a:t>Bacteria are prokaryotes, lacking well-defined nuclei and membrane-bound organelles, and with chromosomes composed of a single closed DNA circle. They come in many shapes and sizes.</a:t>
            </a:r>
            <a:endParaRPr lang="ar-IQ"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192" y="3501008"/>
            <a:ext cx="2578025" cy="2785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38145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Bacterial cell structure</a:t>
            </a:r>
            <a:endParaRPr lang="ar-IQ" dirty="0"/>
          </a:p>
        </p:txBody>
      </p:sp>
      <p:sp>
        <p:nvSpPr>
          <p:cNvPr id="3" name="Content Placeholder 2"/>
          <p:cNvSpPr>
            <a:spLocks noGrp="1"/>
          </p:cNvSpPr>
          <p:nvPr>
            <p:ph sz="quarter" idx="1"/>
          </p:nvPr>
        </p:nvSpPr>
        <p:spPr/>
        <p:txBody>
          <a:bodyPr>
            <a:normAutofit fontScale="85000" lnSpcReduction="10000"/>
          </a:bodyPr>
          <a:lstStyle/>
          <a:p>
            <a:pPr algn="just" rtl="0"/>
            <a:r>
              <a:rPr lang="en-US" dirty="0" smtClean="0"/>
              <a:t>They are as unrelated to human beings as living things can be, but bacteria are essential to human life and life on planet Earth. Although they are notorious for their role in causing human diseases, from tooth decay to the Black Plague.</a:t>
            </a:r>
          </a:p>
          <a:p>
            <a:pPr algn="just" rtl="0"/>
            <a:r>
              <a:rPr lang="en-US" dirty="0" smtClean="0"/>
              <a:t>In the other hand, there are beneficial species that are essential to good health: For example, </a:t>
            </a:r>
          </a:p>
          <a:p>
            <a:pPr algn="just" rtl="0"/>
            <a:r>
              <a:rPr lang="en-US" dirty="0" smtClean="0"/>
              <a:t>-One species that lives symbiotically in the large intestine manufactures vitamin K, an essential blood clotting factor.</a:t>
            </a:r>
          </a:p>
          <a:p>
            <a:pPr algn="just" rtl="0"/>
            <a:r>
              <a:rPr lang="en-US" dirty="0" smtClean="0"/>
              <a:t>-Bacteria give yogurt its tangy flavor and sourdough breads its sour taste</a:t>
            </a:r>
            <a:r>
              <a:rPr lang="ar-IQ" dirty="0" smtClean="0"/>
              <a:t>. </a:t>
            </a:r>
          </a:p>
          <a:p>
            <a:pPr algn="just" rtl="0"/>
            <a:r>
              <a:rPr lang="ar-IQ" dirty="0" smtClean="0"/>
              <a:t>-</a:t>
            </a:r>
            <a:r>
              <a:rPr lang="en-US" dirty="0" smtClean="0"/>
              <a:t>They make it possible for ruminant animals (cows</a:t>
            </a:r>
            <a:r>
              <a:rPr lang="ar-IQ" dirty="0" smtClean="0"/>
              <a:t>, </a:t>
            </a:r>
            <a:r>
              <a:rPr lang="en-US" dirty="0" smtClean="0"/>
              <a:t>sheep</a:t>
            </a:r>
            <a:r>
              <a:rPr lang="ar-IQ" dirty="0" smtClean="0"/>
              <a:t>, </a:t>
            </a:r>
            <a:r>
              <a:rPr lang="en-US" dirty="0" smtClean="0"/>
              <a:t>goats</a:t>
            </a:r>
            <a:r>
              <a:rPr lang="ar-IQ" dirty="0" smtClean="0"/>
              <a:t>(</a:t>
            </a:r>
            <a:r>
              <a:rPr lang="en-US" dirty="0" smtClean="0"/>
              <a:t>to digest plant cellulose and for some plants, (soybean</a:t>
            </a:r>
            <a:r>
              <a:rPr lang="ar-IQ" dirty="0" smtClean="0"/>
              <a:t>, </a:t>
            </a:r>
            <a:r>
              <a:rPr lang="en-US" dirty="0" smtClean="0"/>
              <a:t>peas</a:t>
            </a:r>
            <a:r>
              <a:rPr lang="ar-IQ" dirty="0" smtClean="0"/>
              <a:t>, </a:t>
            </a:r>
            <a:r>
              <a:rPr lang="en-US" dirty="0" smtClean="0"/>
              <a:t>alfalfa</a:t>
            </a:r>
            <a:r>
              <a:rPr lang="ar-IQ" dirty="0" smtClean="0"/>
              <a:t>) </a:t>
            </a:r>
            <a:r>
              <a:rPr lang="en-US" dirty="0" smtClean="0"/>
              <a:t>to convert nitrogen to a more usable form. </a:t>
            </a:r>
          </a:p>
          <a:p>
            <a:pPr algn="l" rtl="0"/>
            <a:endParaRPr lang="ar-IQ" dirty="0"/>
          </a:p>
        </p:txBody>
      </p:sp>
    </p:spTree>
    <p:extLst>
      <p:ext uri="{BB962C8B-B14F-4D97-AF65-F5344CB8AC3E}">
        <p14:creationId xmlns:p14="http://schemas.microsoft.com/office/powerpoint/2010/main" val="4053656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114800" cy="1143000"/>
          </a:xfrm>
        </p:spPr>
        <p:txBody>
          <a:bodyPr>
            <a:normAutofit/>
          </a:bodyPr>
          <a:lstStyle/>
          <a:p>
            <a:r>
              <a:rPr lang="en-US" sz="2200" dirty="0"/>
              <a:t>Bacterial cell structure</a:t>
            </a:r>
            <a:r>
              <a:rPr lang="en-US" dirty="0"/>
              <a:t>-Capsule</a:t>
            </a:r>
            <a:endParaRPr lang="ar-IQ" dirty="0"/>
          </a:p>
        </p:txBody>
      </p:sp>
      <p:sp>
        <p:nvSpPr>
          <p:cNvPr id="3" name="Content Placeholder 2"/>
          <p:cNvSpPr>
            <a:spLocks noGrp="1"/>
          </p:cNvSpPr>
          <p:nvPr>
            <p:ph sz="quarter" idx="1"/>
          </p:nvPr>
        </p:nvSpPr>
        <p:spPr>
          <a:xfrm>
            <a:off x="457200" y="2060848"/>
            <a:ext cx="8229600" cy="4065315"/>
          </a:xfrm>
        </p:spPr>
        <p:txBody>
          <a:bodyPr>
            <a:normAutofit/>
          </a:bodyPr>
          <a:lstStyle/>
          <a:p>
            <a:pPr algn="just" rtl="0"/>
            <a:r>
              <a:rPr lang="en-US" dirty="0"/>
              <a:t>Some species of bacteria have a third protective covering, a capsule made up of polysaccharides (complex carbohydrates). Capsules play a number of roles, but the most important are to keep the bacterium from drying out and to protect it from phagocytosis (engulfing) by larger microorganisms. The capsule is a major virulence factor in the major disease-causing bacteria, such as  Streptococcus </a:t>
            </a:r>
            <a:r>
              <a:rPr lang="en-US" dirty="0" err="1"/>
              <a:t>pneumoniae</a:t>
            </a:r>
            <a:endParaRPr lang="ar-IQ"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260648"/>
            <a:ext cx="200025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8972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0648"/>
            <a:ext cx="4114800" cy="1143000"/>
          </a:xfrm>
        </p:spPr>
        <p:txBody>
          <a:bodyPr>
            <a:normAutofit fontScale="90000"/>
          </a:bodyPr>
          <a:lstStyle/>
          <a:p>
            <a:r>
              <a:rPr lang="en-US" sz="2000" b="1" dirty="0" smtClean="0"/>
              <a:t>Bacterial cell structure- </a:t>
            </a:r>
            <a:r>
              <a:rPr lang="en-US" sz="4000" b="1" dirty="0" smtClean="0"/>
              <a:t>Cell Wall  </a:t>
            </a:r>
            <a:endParaRPr lang="ar-IQ" sz="4000" b="1" dirty="0"/>
          </a:p>
        </p:txBody>
      </p:sp>
      <p:sp>
        <p:nvSpPr>
          <p:cNvPr id="3" name="Content Placeholder 2"/>
          <p:cNvSpPr>
            <a:spLocks noGrp="1"/>
          </p:cNvSpPr>
          <p:nvPr>
            <p:ph sz="quarter" idx="1"/>
          </p:nvPr>
        </p:nvSpPr>
        <p:spPr>
          <a:xfrm>
            <a:off x="457200" y="2276872"/>
            <a:ext cx="8229600" cy="3849291"/>
          </a:xfrm>
        </p:spPr>
        <p:txBody>
          <a:bodyPr>
            <a:normAutofit fontScale="92500" lnSpcReduction="10000"/>
          </a:bodyPr>
          <a:lstStyle/>
          <a:p>
            <a:pPr algn="l" rtl="0"/>
            <a:r>
              <a:rPr lang="en-US" dirty="0"/>
              <a:t>Each bacterium is enclosed by a rigid cell wall composed of peptidoglycan, a protein-sugar (polysaccharide) molecule. The  function of cell wall is:</a:t>
            </a:r>
          </a:p>
          <a:p>
            <a:pPr algn="l" rtl="0"/>
            <a:r>
              <a:rPr lang="en-US" dirty="0"/>
              <a:t>1-	The wall gives the cell its shape.</a:t>
            </a:r>
          </a:p>
          <a:p>
            <a:pPr algn="l" rtl="0"/>
            <a:r>
              <a:rPr lang="en-US" dirty="0"/>
              <a:t>2-	 Surrounds the cytoplasmic membrane.</a:t>
            </a:r>
          </a:p>
          <a:p>
            <a:pPr algn="l" rtl="0"/>
            <a:r>
              <a:rPr lang="en-US" dirty="0"/>
              <a:t>3-	 Protecting it from the environment.</a:t>
            </a:r>
          </a:p>
          <a:p>
            <a:pPr algn="l" rtl="0"/>
            <a:r>
              <a:rPr lang="en-US" dirty="0"/>
              <a:t>4-	 It also helps to anchor appendages like the </a:t>
            </a:r>
            <a:r>
              <a:rPr lang="en-US" dirty="0" err="1"/>
              <a:t>pili</a:t>
            </a:r>
            <a:r>
              <a:rPr lang="en-US" dirty="0"/>
              <a:t> and flagella, which originate in the cytoplasm membrane and protrude </a:t>
            </a:r>
            <a:r>
              <a:rPr lang="en-US" dirty="0" smtClean="0"/>
              <a:t>through </a:t>
            </a:r>
            <a:r>
              <a:rPr lang="en-US" dirty="0"/>
              <a:t>the wall to the outside. </a:t>
            </a:r>
          </a:p>
          <a:p>
            <a:pPr algn="l" rtl="0"/>
            <a:endParaRPr lang="ar-IQ"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108" y="260648"/>
            <a:ext cx="3539774" cy="1944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34057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814" y="260648"/>
            <a:ext cx="3826768" cy="1143000"/>
          </a:xfrm>
        </p:spPr>
        <p:txBody>
          <a:bodyPr>
            <a:normAutofit/>
          </a:bodyPr>
          <a:lstStyle/>
          <a:p>
            <a:r>
              <a:rPr lang="en-US" sz="2400" dirty="0"/>
              <a:t>Bacterial cell structure-Cell Wall </a:t>
            </a:r>
            <a:endParaRPr lang="ar-IQ" sz="2400" dirty="0"/>
          </a:p>
        </p:txBody>
      </p:sp>
      <p:sp>
        <p:nvSpPr>
          <p:cNvPr id="3" name="Content Placeholder 2"/>
          <p:cNvSpPr>
            <a:spLocks noGrp="1"/>
          </p:cNvSpPr>
          <p:nvPr>
            <p:ph sz="quarter" idx="1"/>
          </p:nvPr>
        </p:nvSpPr>
        <p:spPr>
          <a:xfrm>
            <a:off x="457200" y="3068960"/>
            <a:ext cx="8229600" cy="3057203"/>
          </a:xfrm>
        </p:spPr>
        <p:txBody>
          <a:bodyPr>
            <a:normAutofit lnSpcReduction="10000"/>
          </a:bodyPr>
          <a:lstStyle/>
          <a:p>
            <a:pPr algn="just" rtl="0"/>
            <a:r>
              <a:rPr lang="en-US" dirty="0"/>
              <a:t>Cell wall composition varies widely amongst bacteria and is one of the most important factors in bacterial species analysis and differentiation. A technique devised by Danish physician Hans Christian Gram in 1884, uses a staining and washing technique to differentiate between the two forms (gram positive bacteria and gram negative bacteria).</a:t>
            </a:r>
            <a:endParaRPr lang="ar-IQ"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944" y="1207523"/>
            <a:ext cx="2146300" cy="155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6783" y="1091827"/>
            <a:ext cx="2249487" cy="163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29677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466728" cy="1143000"/>
          </a:xfrm>
        </p:spPr>
        <p:txBody>
          <a:bodyPr>
            <a:normAutofit/>
          </a:bodyPr>
          <a:lstStyle/>
          <a:p>
            <a:r>
              <a:rPr lang="en-US" sz="2200" dirty="0"/>
              <a:t>Bacterial cell </a:t>
            </a:r>
            <a:r>
              <a:rPr lang="en-US" sz="2200" dirty="0" smtClean="0"/>
              <a:t>structure- </a:t>
            </a:r>
            <a:r>
              <a:rPr lang="en-US" dirty="0" smtClean="0"/>
              <a:t>Cytoplasm</a:t>
            </a:r>
            <a:r>
              <a:rPr lang="en-US" dirty="0"/>
              <a:t>	</a:t>
            </a:r>
            <a:endParaRPr lang="ar-IQ" dirty="0"/>
          </a:p>
        </p:txBody>
      </p:sp>
      <p:sp>
        <p:nvSpPr>
          <p:cNvPr id="3" name="Content Placeholder 2"/>
          <p:cNvSpPr>
            <a:spLocks noGrp="1"/>
          </p:cNvSpPr>
          <p:nvPr>
            <p:ph sz="quarter" idx="1"/>
          </p:nvPr>
        </p:nvSpPr>
        <p:spPr/>
        <p:txBody>
          <a:bodyPr/>
          <a:lstStyle/>
          <a:p>
            <a:pPr algn="l" rtl="0"/>
            <a:r>
              <a:rPr lang="en-US" dirty="0"/>
              <a:t>The cytoplasm, or protoplasm, of bacterial cells is where the functions for cell growth, metabolism, and replication are carried out. It is a gel-like matrix composed of water, enzymes, nutrients, wastes, and gases and contains cell structures such as ribosomes, a chromosome, and plasmids. </a:t>
            </a:r>
            <a:endParaRPr lang="ar-IQ" dirty="0"/>
          </a:p>
        </p:txBody>
      </p:sp>
    </p:spTree>
    <p:extLst>
      <p:ext uri="{BB962C8B-B14F-4D97-AF65-F5344CB8AC3E}">
        <p14:creationId xmlns:p14="http://schemas.microsoft.com/office/powerpoint/2010/main" val="28477296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186808" cy="1143000"/>
          </a:xfrm>
        </p:spPr>
        <p:txBody>
          <a:bodyPr>
            <a:normAutofit fontScale="90000"/>
          </a:bodyPr>
          <a:lstStyle/>
          <a:p>
            <a:pPr rtl="0"/>
            <a:r>
              <a:rPr lang="en-US" sz="2200" dirty="0"/>
              <a:t>Bacterial cell </a:t>
            </a:r>
            <a:r>
              <a:rPr lang="en-US" sz="2200" dirty="0" smtClean="0"/>
              <a:t>structure-</a:t>
            </a:r>
            <a:r>
              <a:rPr lang="en-US" dirty="0"/>
              <a:t>	Cytoplasmic Membrane  </a:t>
            </a:r>
            <a:endParaRPr lang="ar-IQ" dirty="0"/>
          </a:p>
        </p:txBody>
      </p:sp>
      <p:sp>
        <p:nvSpPr>
          <p:cNvPr id="3" name="Content Placeholder 2"/>
          <p:cNvSpPr>
            <a:spLocks noGrp="1"/>
          </p:cNvSpPr>
          <p:nvPr>
            <p:ph sz="quarter" idx="1"/>
          </p:nvPr>
        </p:nvSpPr>
        <p:spPr>
          <a:xfrm>
            <a:off x="503674" y="2996952"/>
            <a:ext cx="8229600" cy="3345235"/>
          </a:xfrm>
        </p:spPr>
        <p:txBody>
          <a:bodyPr>
            <a:normAutofit fontScale="92500" lnSpcReduction="10000"/>
          </a:bodyPr>
          <a:lstStyle/>
          <a:p>
            <a:pPr algn="just" rtl="0"/>
            <a:r>
              <a:rPr lang="en-US" dirty="0"/>
              <a:t>A layer of phospholipids and proteins, called the cytoplasmic membrane, encloses the interior of the bacterium, regulating the flow of materials in and out of the cell. This is a structural trait </a:t>
            </a:r>
            <a:r>
              <a:rPr lang="en-US" dirty="0" smtClean="0"/>
              <a:t>bacteria </a:t>
            </a:r>
            <a:r>
              <a:rPr lang="en-US" dirty="0"/>
              <a:t>share with all other living cells; a barrier that allows them to selectively interact with their environment. Membranes are highly organized and asymmetric having two sides, each side with a different surface and different functions. </a:t>
            </a:r>
            <a:endParaRPr lang="ar-IQ"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20237" y="260648"/>
            <a:ext cx="2713037" cy="266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777690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212</TotalTime>
  <Words>829</Words>
  <Application>Microsoft Office PowerPoint</Application>
  <PresentationFormat>On-screen Show (4:3)</PresentationFormat>
  <Paragraphs>35</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Civic</vt:lpstr>
      <vt:lpstr>Bacterial cell structure Lecture 4</vt:lpstr>
      <vt:lpstr>Bacterial cell structure                    Lec. 4</vt:lpstr>
      <vt:lpstr>Bacterial cell structure</vt:lpstr>
      <vt:lpstr>Bacterial cell structure</vt:lpstr>
      <vt:lpstr>Bacterial cell structure-Capsule</vt:lpstr>
      <vt:lpstr>Bacterial cell structure- Cell Wall  </vt:lpstr>
      <vt:lpstr>Bacterial cell structure-Cell Wall </vt:lpstr>
      <vt:lpstr>Bacterial cell structure- Cytoplasm </vt:lpstr>
      <vt:lpstr>Bacterial cell structure- Cytoplasmic Membrane  </vt:lpstr>
      <vt:lpstr>Bacterial cell structure- Flagella</vt:lpstr>
      <vt:lpstr>Bacterial cell structure- Pili</vt:lpstr>
      <vt:lpstr>Bacterial cell structure-Ribosomes </vt:lpstr>
    </vt:vector>
  </TitlesOfParts>
  <Company>Enjoy My Fine Releases.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Bacterial cell structure                    Lec. 4</dc:title>
  <dc:creator>DR.Ahmed Saker 2o1O</dc:creator>
  <cp:lastModifiedBy>Nada</cp:lastModifiedBy>
  <cp:revision>13</cp:revision>
  <dcterms:created xsi:type="dcterms:W3CDTF">2018-04-13T16:50:05Z</dcterms:created>
  <dcterms:modified xsi:type="dcterms:W3CDTF">2018-12-04T16:08:23Z</dcterms:modified>
</cp:coreProperties>
</file>